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61" r:id="rId5"/>
    <p:sldId id="262" r:id="rId6"/>
    <p:sldId id="288" r:id="rId7"/>
    <p:sldId id="259" r:id="rId8"/>
    <p:sldId id="260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9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  <p:sldId id="283" r:id="rId30"/>
    <p:sldId id="284" r:id="rId31"/>
    <p:sldId id="285" r:id="rId32"/>
    <p:sldId id="286" r:id="rId33"/>
    <p:sldId id="301" r:id="rId34"/>
    <p:sldId id="287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6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DBB8E-26DC-4673-9D1F-B5CA286B4529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1CFA1-1032-49EE-9167-17A67127A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9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7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99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1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48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13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4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68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57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4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83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87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3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0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68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3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2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777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72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5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734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31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4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8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06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1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75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603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8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44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1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161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79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589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092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968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893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3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88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3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7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CFA1-1032-49EE-9167-17A67127A3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F665-8086-401B-998E-5BC6009B34BC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0BE3-7D13-4095-B611-C34034D5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F665-8086-401B-998E-5BC6009B34BC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0BE3-7D13-4095-B611-C34034D5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F665-8086-401B-998E-5BC6009B34BC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0BE3-7D13-4095-B611-C34034D5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9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F665-8086-401B-998E-5BC6009B34BC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0BE3-7D13-4095-B611-C34034D5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F665-8086-401B-998E-5BC6009B34BC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0BE3-7D13-4095-B611-C34034D5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5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F665-8086-401B-998E-5BC6009B34BC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0BE3-7D13-4095-B611-C34034D5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3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F665-8086-401B-998E-5BC6009B34BC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0BE3-7D13-4095-B611-C34034D5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3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F665-8086-401B-998E-5BC6009B34BC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0BE3-7D13-4095-B611-C34034D5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F665-8086-401B-998E-5BC6009B34BC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0BE3-7D13-4095-B611-C34034D5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F665-8086-401B-998E-5BC6009B34BC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0BE3-7D13-4095-B611-C34034D5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F665-8086-401B-998E-5BC6009B34BC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0BE3-7D13-4095-B611-C34034D5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F665-8086-401B-998E-5BC6009B34BC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D0BE3-7D13-4095-B611-C34034D50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7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walk-through of FreeBSD Hyper-V device drivers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Microsoft</a:t>
            </a:r>
          </a:p>
          <a:p>
            <a:r>
              <a:rPr lang="en-US" dirty="0"/>
              <a:t>bsdic@Microsoft.com</a:t>
            </a:r>
          </a:p>
        </p:txBody>
      </p:sp>
    </p:spTree>
    <p:extLst>
      <p:ext uri="{BB962C8B-B14F-4D97-AF65-F5344CB8AC3E}">
        <p14:creationId xmlns:p14="http://schemas.microsoft.com/office/powerpoint/2010/main" val="96936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85238"/>
            <a:ext cx="10515600" cy="1848471"/>
          </a:xfrm>
        </p:spPr>
        <p:txBody>
          <a:bodyPr/>
          <a:lstStyle/>
          <a:p>
            <a:r>
              <a:rPr lang="en-US" dirty="0"/>
              <a:t>Hyper-V’s soul:</a:t>
            </a:r>
            <a:br>
              <a:rPr lang="en-US" dirty="0"/>
            </a:br>
            <a:r>
              <a:rPr lang="en-US" dirty="0"/>
              <a:t>channel (a quick glance)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898251"/>
            <a:ext cx="10515600" cy="35621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Primary channel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Represent a synthetic device, e.g. synthetic network controller.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Possess GUID.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So that driver can match it against its GUID support list.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Sub-channel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Only exists on device can do heavy I/O.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e.g. Synthetic network/SCSI controllers as of this write.</a:t>
            </a:r>
          </a:p>
        </p:txBody>
      </p:sp>
    </p:spTree>
    <p:extLst>
      <p:ext uri="{BB962C8B-B14F-4D97-AF65-F5344CB8AC3E}">
        <p14:creationId xmlns:p14="http://schemas.microsoft.com/office/powerpoint/2010/main" val="68782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14075"/>
            <a:ext cx="3932237" cy="1035657"/>
          </a:xfrm>
        </p:spPr>
        <p:txBody>
          <a:bodyPr/>
          <a:lstStyle/>
          <a:p>
            <a:r>
              <a:rPr lang="en-US" dirty="0"/>
              <a:t>Hyper-V </a:t>
            </a:r>
            <a:r>
              <a:rPr lang="en-US" dirty="0" err="1"/>
              <a:t>vmbus</a:t>
            </a:r>
            <a:r>
              <a:rPr lang="en-US" dirty="0"/>
              <a:t> resource allocation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78" y="1716259"/>
            <a:ext cx="7193180" cy="40261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51113"/>
            <a:ext cx="4121826" cy="519220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“</a:t>
            </a:r>
            <a:r>
              <a:rPr lang="en-US" dirty="0" err="1"/>
              <a:t>hyperv</a:t>
            </a:r>
            <a:r>
              <a:rPr lang="en-US" dirty="0"/>
              <a:t> event” </a:t>
            </a:r>
            <a:r>
              <a:rPr lang="en-US" dirty="0" err="1"/>
              <a:t>taskqueues</a:t>
            </a:r>
            <a:r>
              <a:rPr lang="en-US" dirty="0"/>
              <a:t>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Per-</a:t>
            </a:r>
            <a:r>
              <a:rPr lang="en-US" dirty="0" err="1"/>
              <a:t>cpu</a:t>
            </a:r>
            <a:r>
              <a:rPr lang="en-US" dirty="0"/>
              <a:t>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Run driver’s data path and control path code, e.g. read/write </a:t>
            </a:r>
            <a:r>
              <a:rPr lang="en-US" dirty="0">
                <a:solidFill>
                  <a:srgbClr val="FF0000"/>
                </a:solidFill>
              </a:rPr>
              <a:t>channel</a:t>
            </a:r>
            <a:r>
              <a:rPr lang="en-US" dirty="0"/>
              <a:t>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Highly active under network/disk load.</a:t>
            </a:r>
          </a:p>
          <a:p>
            <a:pPr marL="285750" indent="-285750">
              <a:buFontTx/>
              <a:buChar char="-"/>
            </a:pPr>
            <a:r>
              <a:rPr lang="en-US" dirty="0"/>
              <a:t>“</a:t>
            </a:r>
            <a:r>
              <a:rPr lang="en-US" dirty="0" err="1"/>
              <a:t>hyperv</a:t>
            </a:r>
            <a:r>
              <a:rPr lang="en-US" dirty="0"/>
              <a:t> </a:t>
            </a:r>
            <a:r>
              <a:rPr lang="en-US" dirty="0" err="1"/>
              <a:t>msg</a:t>
            </a:r>
            <a:r>
              <a:rPr lang="en-US" dirty="0"/>
              <a:t>” </a:t>
            </a:r>
            <a:r>
              <a:rPr lang="en-US" dirty="0" err="1"/>
              <a:t>taskqueues</a:t>
            </a:r>
            <a:r>
              <a:rPr lang="en-US" dirty="0"/>
              <a:t>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Per-</a:t>
            </a:r>
            <a:r>
              <a:rPr lang="en-US" dirty="0" err="1"/>
              <a:t>cpu</a:t>
            </a:r>
            <a:r>
              <a:rPr lang="en-US" dirty="0"/>
              <a:t>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Only the </a:t>
            </a:r>
            <a:r>
              <a:rPr lang="en-US" dirty="0" err="1"/>
              <a:t>taskqueue</a:t>
            </a:r>
            <a:r>
              <a:rPr lang="en-US" dirty="0"/>
              <a:t> running on the cpu0 is actually required.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Mainly handle </a:t>
            </a:r>
            <a:r>
              <a:rPr lang="en-US" dirty="0">
                <a:solidFill>
                  <a:srgbClr val="FF0000"/>
                </a:solidFill>
              </a:rPr>
              <a:t>channel</a:t>
            </a:r>
            <a:r>
              <a:rPr lang="en-US" dirty="0"/>
              <a:t> management messages.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Channel attach/detach/setup/teardown.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Mostly idle.</a:t>
            </a:r>
          </a:p>
          <a:p>
            <a:pPr marL="285750" indent="-285750">
              <a:buFontTx/>
              <a:buChar char="-"/>
            </a:pPr>
            <a:r>
              <a:rPr lang="en-US" dirty="0"/>
              <a:t>IDT entries.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Per-</a:t>
            </a:r>
            <a:r>
              <a:rPr lang="en-US" dirty="0" err="1"/>
              <a:t>cpu</a:t>
            </a:r>
            <a:r>
              <a:rPr lang="en-US" dirty="0"/>
              <a:t>.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One IDT entry on each CPU.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For both “event” and “</a:t>
            </a:r>
            <a:r>
              <a:rPr lang="en-US" dirty="0" err="1"/>
              <a:t>msg</a:t>
            </a:r>
            <a:r>
              <a:rPr lang="en-US" dirty="0"/>
              <a:t>” interrupts sent by Hyper-V.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Real works are offloaded to “</a:t>
            </a:r>
            <a:r>
              <a:rPr lang="en-US" dirty="0" err="1"/>
              <a:t>hyperv</a:t>
            </a:r>
            <a:r>
              <a:rPr lang="en-US" dirty="0"/>
              <a:t> </a:t>
            </a:r>
            <a:r>
              <a:rPr lang="en-US" dirty="0" err="1"/>
              <a:t>msg</a:t>
            </a:r>
            <a:r>
              <a:rPr lang="en-US" dirty="0"/>
              <a:t>” and “</a:t>
            </a:r>
            <a:r>
              <a:rPr lang="en-US" dirty="0" err="1"/>
              <a:t>hyperv</a:t>
            </a:r>
            <a:r>
              <a:rPr lang="en-US" dirty="0"/>
              <a:t> event” </a:t>
            </a:r>
            <a:r>
              <a:rPr lang="en-US" dirty="0" err="1"/>
              <a:t>taskqueues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689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68518"/>
            <a:ext cx="3932237" cy="1099268"/>
          </a:xfrm>
        </p:spPr>
        <p:txBody>
          <a:bodyPr/>
          <a:lstStyle/>
          <a:p>
            <a:r>
              <a:rPr lang="en-US" dirty="0"/>
              <a:t>Hyper-V </a:t>
            </a:r>
            <a:r>
              <a:rPr lang="en-US" dirty="0" err="1"/>
              <a:t>vmbus</a:t>
            </a:r>
            <a:r>
              <a:rPr lang="en-US" dirty="0"/>
              <a:t> resource allocation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68" y="1791287"/>
            <a:ext cx="7226689" cy="40449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347377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“</a:t>
            </a:r>
            <a:r>
              <a:rPr lang="en-US" dirty="0" err="1"/>
              <a:t>vmbus</a:t>
            </a:r>
            <a:r>
              <a:rPr lang="en-US" dirty="0"/>
              <a:t> dev” </a:t>
            </a:r>
            <a:r>
              <a:rPr lang="en-US" dirty="0" err="1"/>
              <a:t>taskqueue</a:t>
            </a:r>
            <a:r>
              <a:rPr lang="en-US" dirty="0"/>
              <a:t>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Only one.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Create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device_t</a:t>
            </a:r>
            <a:r>
              <a:rPr lang="en-US" dirty="0"/>
              <a:t> after the corresponding </a:t>
            </a:r>
            <a:r>
              <a:rPr lang="en-US" dirty="0">
                <a:solidFill>
                  <a:srgbClr val="FF0000"/>
                </a:solidFill>
              </a:rPr>
              <a:t>primary channel</a:t>
            </a:r>
            <a:r>
              <a:rPr lang="en-US" dirty="0"/>
              <a:t> is created.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Run driver’s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device_probe</a:t>
            </a:r>
            <a:r>
              <a:rPr lang="en-US" dirty="0"/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device_attach</a:t>
            </a:r>
            <a:r>
              <a:rPr lang="en-US" dirty="0"/>
              <a:t>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Delete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device_t</a:t>
            </a:r>
            <a:r>
              <a:rPr lang="en-US" dirty="0"/>
              <a:t>, before the </a:t>
            </a:r>
            <a:r>
              <a:rPr lang="en-US" dirty="0">
                <a:solidFill>
                  <a:srgbClr val="FF0000"/>
                </a:solidFill>
              </a:rPr>
              <a:t>primary channel</a:t>
            </a:r>
            <a:r>
              <a:rPr lang="en-US" dirty="0"/>
              <a:t> is about to be destroyed.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Indirectly run driver’s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device_detach</a:t>
            </a:r>
            <a:r>
              <a:rPr lang="en-US" dirty="0"/>
              <a:t>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Thread-serialized driver’s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device_attach</a:t>
            </a:r>
            <a:r>
              <a:rPr lang="en-US" dirty="0"/>
              <a:t>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device_detach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/>
              <a:t>“</a:t>
            </a:r>
            <a:r>
              <a:rPr lang="en-US" dirty="0" err="1"/>
              <a:t>vmbus</a:t>
            </a:r>
            <a:r>
              <a:rPr lang="en-US" dirty="0"/>
              <a:t> </a:t>
            </a:r>
            <a:r>
              <a:rPr lang="en-US" dirty="0" err="1"/>
              <a:t>subch</a:t>
            </a:r>
            <a:r>
              <a:rPr lang="en-US" dirty="0"/>
              <a:t>” </a:t>
            </a:r>
            <a:r>
              <a:rPr lang="en-US" dirty="0" err="1"/>
              <a:t>taskqueue</a:t>
            </a:r>
            <a:r>
              <a:rPr lang="en-US" dirty="0"/>
              <a:t>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Only one.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Handle </a:t>
            </a:r>
            <a:r>
              <a:rPr lang="en-US" dirty="0">
                <a:solidFill>
                  <a:srgbClr val="FF0000"/>
                </a:solidFill>
              </a:rPr>
              <a:t>sub-channel</a:t>
            </a:r>
            <a:r>
              <a:rPr lang="en-US" dirty="0"/>
              <a:t> detach notification.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Mainly to avoid </a:t>
            </a:r>
            <a:r>
              <a:rPr lang="en-US" dirty="0">
                <a:solidFill>
                  <a:srgbClr val="FF0000"/>
                </a:solidFill>
              </a:rPr>
              <a:t>sub-channel</a:t>
            </a:r>
            <a:r>
              <a:rPr lang="en-US" dirty="0"/>
              <a:t> detach wait/notification deadlock, if only “</a:t>
            </a:r>
            <a:r>
              <a:rPr lang="en-US" dirty="0" err="1"/>
              <a:t>vmbus</a:t>
            </a:r>
            <a:r>
              <a:rPr lang="en-US" dirty="0"/>
              <a:t> dev” </a:t>
            </a:r>
            <a:r>
              <a:rPr lang="en-US" dirty="0" err="1"/>
              <a:t>taskqueue</a:t>
            </a:r>
            <a:r>
              <a:rPr lang="en-US" dirty="0"/>
              <a:t> existed.</a:t>
            </a:r>
          </a:p>
        </p:txBody>
      </p:sp>
    </p:spTree>
    <p:extLst>
      <p:ext uri="{BB962C8B-B14F-4D97-AF65-F5344CB8AC3E}">
        <p14:creationId xmlns:p14="http://schemas.microsoft.com/office/powerpoint/2010/main" val="57341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053340"/>
          </a:xfrm>
        </p:spPr>
        <p:txBody>
          <a:bodyPr/>
          <a:lstStyle/>
          <a:p>
            <a:r>
              <a:rPr lang="en-US" dirty="0"/>
              <a:t>Hyper-V device discovery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089083"/>
            <a:ext cx="10515600" cy="30005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Pandora’s box is opened by: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Sending “channel request” message to Hyper-V through </a:t>
            </a:r>
            <a:r>
              <a:rPr lang="en-US" dirty="0" err="1">
                <a:solidFill>
                  <a:schemeClr val="tx1"/>
                </a:solidFill>
              </a:rPr>
              <a:t>Hypercall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This message has </a:t>
            </a:r>
            <a:r>
              <a:rPr lang="en-US" dirty="0">
                <a:solidFill>
                  <a:srgbClr val="FF0000"/>
                </a:solidFill>
              </a:rPr>
              <a:t>no reply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6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80654"/>
            <a:ext cx="10515600" cy="965876"/>
          </a:xfrm>
        </p:spPr>
        <p:txBody>
          <a:bodyPr/>
          <a:lstStyle/>
          <a:p>
            <a:r>
              <a:rPr lang="en-US" dirty="0"/>
              <a:t>Hyper-V device discovery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158779"/>
            <a:ext cx="10515600" cy="4230094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Hyper-V sends a set of “channel offer” messages to FreeBSD.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Each “channel offer” message here offers one </a:t>
            </a:r>
            <a:r>
              <a:rPr lang="en-US" dirty="0">
                <a:solidFill>
                  <a:srgbClr val="FF0000"/>
                </a:solidFill>
              </a:rPr>
              <a:t>primary channel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Represents one synthetic device.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e.g. synthetic network controller.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Hyper-V sends “channel offer done” message to FreeBSD.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After the last “channel offer” message is dispatched to FreeBSD.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The arrival of “channel offer done” is notified from “</a:t>
            </a:r>
            <a:r>
              <a:rPr lang="en-US" dirty="0" err="1">
                <a:solidFill>
                  <a:schemeClr val="tx1"/>
                </a:solidFill>
              </a:rPr>
              <a:t>vmbus</a:t>
            </a:r>
            <a:r>
              <a:rPr lang="en-US" dirty="0">
                <a:solidFill>
                  <a:schemeClr val="tx1"/>
                </a:solidFill>
              </a:rPr>
              <a:t> dev” </a:t>
            </a:r>
            <a:r>
              <a:rPr lang="en-US" dirty="0" err="1">
                <a:solidFill>
                  <a:schemeClr val="tx1"/>
                </a:solidFill>
              </a:rPr>
              <a:t>taskqueue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This implies that all drivers’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device_attach</a:t>
            </a:r>
            <a:r>
              <a:rPr lang="en-US" dirty="0">
                <a:solidFill>
                  <a:schemeClr val="tx1"/>
                </a:solidFill>
              </a:rPr>
              <a:t> has completed.</a:t>
            </a:r>
          </a:p>
          <a:p>
            <a:pPr marL="800100" lvl="1" indent="-34290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vmbus_doattach</a:t>
            </a:r>
            <a:r>
              <a:rPr lang="en-US" dirty="0">
                <a:solidFill>
                  <a:schemeClr val="tx1"/>
                </a:solidFill>
              </a:rPr>
              <a:t> returns, so that system can move on to the next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config_intrhook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The attachment of the </a:t>
            </a:r>
            <a:r>
              <a:rPr lang="en-US" dirty="0" err="1">
                <a:solidFill>
                  <a:srgbClr val="FF0000"/>
                </a:solidFill>
              </a:rPr>
              <a:t>vmbus</a:t>
            </a:r>
            <a:r>
              <a:rPr lang="en-US" dirty="0">
                <a:solidFill>
                  <a:srgbClr val="FF0000"/>
                </a:solidFill>
              </a:rPr>
              <a:t> is considered done now.</a:t>
            </a:r>
          </a:p>
        </p:txBody>
      </p:sp>
    </p:spTree>
    <p:extLst>
      <p:ext uri="{BB962C8B-B14F-4D97-AF65-F5344CB8AC3E}">
        <p14:creationId xmlns:p14="http://schemas.microsoft.com/office/powerpoint/2010/main" val="421452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52045"/>
            <a:ext cx="10515600" cy="1147390"/>
          </a:xfrm>
        </p:spPr>
        <p:txBody>
          <a:bodyPr/>
          <a:lstStyle/>
          <a:p>
            <a:r>
              <a:rPr lang="en-US" dirty="0"/>
              <a:t>Hyper-V device hot-plug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78429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Hyper-V sends a “channel offer” message to FreeBSD for hot-plugged device.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Exact same format and meaning as the “channel offer” messages FreeBSD received during Hyper-V device discovery.</a:t>
            </a:r>
          </a:p>
          <a:p>
            <a:pPr marL="800100" lvl="1" indent="-342900">
              <a:buFontTx/>
              <a:buChar char="-"/>
            </a:pPr>
            <a:r>
              <a:rPr lang="en-US" u="sng" dirty="0">
                <a:solidFill>
                  <a:schemeClr val="tx1"/>
                </a:solidFill>
              </a:rPr>
              <a:t>No</a:t>
            </a:r>
            <a:r>
              <a:rPr lang="en-US" dirty="0">
                <a:solidFill>
                  <a:schemeClr val="tx1"/>
                </a:solidFill>
              </a:rPr>
              <a:t> “channel offer done” message follows.</a:t>
            </a:r>
          </a:p>
        </p:txBody>
      </p:sp>
    </p:spTree>
    <p:extLst>
      <p:ext uri="{BB962C8B-B14F-4D97-AF65-F5344CB8AC3E}">
        <p14:creationId xmlns:p14="http://schemas.microsoft.com/office/powerpoint/2010/main" val="248202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Hyper-V device attachment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76" y="1211550"/>
            <a:ext cx="8582603" cy="5646450"/>
          </a:xfrm>
        </p:spPr>
      </p:pic>
    </p:spTree>
    <p:extLst>
      <p:ext uri="{BB962C8B-B14F-4D97-AF65-F5344CB8AC3E}">
        <p14:creationId xmlns:p14="http://schemas.microsoft.com/office/powerpoint/2010/main" val="227834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60814"/>
            <a:ext cx="10515600" cy="1172610"/>
          </a:xfrm>
        </p:spPr>
        <p:txBody>
          <a:bodyPr/>
          <a:lstStyle/>
          <a:p>
            <a:r>
              <a:rPr lang="en-US" dirty="0"/>
              <a:t>Hyper-V device hot-remove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32872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Hyper-V sends a “channel rescind” message to FreeBSD for device about to be hot-removed.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The “channel rescind” message here contains a </a:t>
            </a:r>
            <a:r>
              <a:rPr lang="en-US" dirty="0">
                <a:solidFill>
                  <a:srgbClr val="FF0000"/>
                </a:solidFill>
              </a:rPr>
              <a:t>primary channel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37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Hyper-V device detachment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7" y="2290910"/>
            <a:ext cx="11865826" cy="3673792"/>
          </a:xfrm>
        </p:spPr>
      </p:pic>
    </p:spTree>
    <p:extLst>
      <p:ext uri="{BB962C8B-B14F-4D97-AF65-F5344CB8AC3E}">
        <p14:creationId xmlns:p14="http://schemas.microsoft.com/office/powerpoint/2010/main" val="2984208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7387"/>
            <a:ext cx="10515600" cy="1140805"/>
          </a:xfrm>
        </p:spPr>
        <p:txBody>
          <a:bodyPr/>
          <a:lstStyle/>
          <a:p>
            <a:r>
              <a:rPr lang="en-US" dirty="0"/>
              <a:t>Hyper-V </a:t>
            </a:r>
            <a:r>
              <a:rPr lang="en-US" dirty="0" err="1"/>
              <a:t>vmbus</a:t>
            </a:r>
            <a:r>
              <a:rPr lang="en-US" dirty="0"/>
              <a:t>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30055"/>
            <a:ext cx="10515600" cy="314871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Parent of all Hyper-V devices.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Allocate system resources for </a:t>
            </a:r>
            <a:r>
              <a:rPr lang="en-US" dirty="0">
                <a:solidFill>
                  <a:srgbClr val="FF0000"/>
                </a:solidFill>
              </a:rPr>
              <a:t>channel</a:t>
            </a:r>
            <a:r>
              <a:rPr lang="en-US" dirty="0">
                <a:solidFill>
                  <a:schemeClr val="tx1"/>
                </a:solidFill>
              </a:rPr>
              <a:t> operation.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Discover</a:t>
            </a:r>
            <a:r>
              <a:rPr lang="en-US" altLang="zh-CN" dirty="0">
                <a:solidFill>
                  <a:schemeClr val="tx1"/>
                </a:solidFill>
              </a:rPr>
              <a:t>/Destroy</a:t>
            </a:r>
            <a:r>
              <a:rPr lang="en-US" dirty="0">
                <a:solidFill>
                  <a:schemeClr val="tx1"/>
                </a:solidFill>
              </a:rPr>
              <a:t> Hyper-V devices.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Caller of Hyper-V device’s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device_attach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device_detach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Source code:</a:t>
            </a:r>
          </a:p>
          <a:p>
            <a:pPr marL="800100" lvl="1" indent="-34290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dev/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hyperv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vmbus.c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dev/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hyperv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vmbus_chan.c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6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Hyper-V/Azure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61819"/>
            <a:ext cx="6172200" cy="43248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Hyper-V is a hypervisor based virtualization platform developed by Microsoft.</a:t>
            </a:r>
          </a:p>
          <a:p>
            <a:pPr marL="285750" indent="-285750">
              <a:buFontTx/>
              <a:buChar char="-"/>
            </a:pPr>
            <a:r>
              <a:rPr lang="en-US" dirty="0"/>
              <a:t>Azure provides public cloud service and is primarily based on Hyper-V.</a:t>
            </a:r>
          </a:p>
        </p:txBody>
      </p:sp>
    </p:spTree>
    <p:extLst>
      <p:ext uri="{BB962C8B-B14F-4D97-AF65-F5344CB8AC3E}">
        <p14:creationId xmlns:p14="http://schemas.microsoft.com/office/powerpoint/2010/main" val="282374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98134"/>
            <a:ext cx="10515600" cy="1840519"/>
          </a:xfrm>
        </p:spPr>
        <p:txBody>
          <a:bodyPr/>
          <a:lstStyle/>
          <a:p>
            <a:r>
              <a:rPr lang="en-US" dirty="0"/>
              <a:t>Hyper-V’s soul:</a:t>
            </a:r>
            <a:br>
              <a:rPr lang="en-US" dirty="0"/>
            </a:br>
            <a:r>
              <a:rPr lang="en-US" dirty="0"/>
              <a:t>channel (a close look)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1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582311"/>
          </a:xfrm>
        </p:spPr>
        <p:txBody>
          <a:bodyPr/>
          <a:lstStyle/>
          <a:p>
            <a:r>
              <a:rPr lang="en-US" dirty="0"/>
              <a:t>Hyper-V’s soul:</a:t>
            </a:r>
            <a:br>
              <a:rPr lang="en-US" dirty="0"/>
            </a:br>
            <a:r>
              <a:rPr lang="en-US" dirty="0"/>
              <a:t>channel</a:t>
            </a:r>
            <a:br>
              <a:rPr lang="en-US" dirty="0"/>
            </a:br>
            <a:r>
              <a:rPr lang="en-US" u="sng" dirty="0"/>
              <a:t>buffer ring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992970"/>
            <a:ext cx="6805088" cy="51124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15371"/>
            <a:ext cx="3932237" cy="361784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2 buffer rings.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First 4KB of buffer ring contains consumer/producer indices and controlling flags.</a:t>
            </a:r>
          </a:p>
          <a:p>
            <a:pPr marL="285750" indent="-285750">
              <a:buFontTx/>
              <a:buChar char="-"/>
            </a:pPr>
            <a:r>
              <a:rPr lang="en-US" dirty="0"/>
              <a:t>RX </a:t>
            </a:r>
            <a:r>
              <a:rPr lang="en-US" dirty="0" err="1"/>
              <a:t>bufring</a:t>
            </a:r>
            <a:r>
              <a:rPr lang="en-US" dirty="0"/>
              <a:t>: read data from Hyper-V.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FreeBSD moves the consumer index.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Hyper-V moves the producer index.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Control </a:t>
            </a:r>
            <a:r>
              <a:rPr lang="en-US" dirty="0">
                <a:solidFill>
                  <a:srgbClr val="FF0000"/>
                </a:solidFill>
              </a:rPr>
              <a:t>channel</a:t>
            </a:r>
            <a:r>
              <a:rPr lang="en-US" dirty="0"/>
              <a:t> interrupt generation.</a:t>
            </a:r>
          </a:p>
          <a:p>
            <a:pPr marL="285750" indent="-285750">
              <a:buFontTx/>
              <a:buChar char="-"/>
            </a:pPr>
            <a:r>
              <a:rPr lang="en-US" dirty="0"/>
              <a:t>TX </a:t>
            </a:r>
            <a:r>
              <a:rPr lang="en-US" dirty="0" err="1"/>
              <a:t>bufring</a:t>
            </a:r>
            <a:r>
              <a:rPr lang="en-US" dirty="0"/>
              <a:t>: send data to Hyper-V.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FreeBSD moves the producer index.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Hyper-V moves the consumer index.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Need to inform Hyper-V, if producer and consumer indices become different.</a:t>
            </a:r>
          </a:p>
        </p:txBody>
      </p:sp>
    </p:spTree>
    <p:extLst>
      <p:ext uri="{BB962C8B-B14F-4D97-AF65-F5344CB8AC3E}">
        <p14:creationId xmlns:p14="http://schemas.microsoft.com/office/powerpoint/2010/main" val="3424238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Hyper-V’s soul:</a:t>
            </a:r>
            <a:br>
              <a:rPr lang="en-US" dirty="0"/>
            </a:br>
            <a:r>
              <a:rPr lang="en-US" dirty="0"/>
              <a:t>channel</a:t>
            </a:r>
            <a:br>
              <a:rPr lang="en-US" dirty="0"/>
            </a:br>
            <a:r>
              <a:rPr lang="en-US" u="sng" dirty="0"/>
              <a:t>buffer ring element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227770"/>
            <a:ext cx="4032740" cy="629275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87987"/>
            <a:ext cx="3932237" cy="4116788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Variable length.</a:t>
            </a:r>
          </a:p>
          <a:p>
            <a:pPr marL="285750" indent="-285750">
              <a:buFontTx/>
              <a:buChar char="-"/>
            </a:pPr>
            <a:r>
              <a:rPr lang="en-US" dirty="0"/>
              <a:t>Padded to 8 bytes.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Start with fixed size header.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dev/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hyperv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/include/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vmbus.h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struct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vmbus_chanpkt_hdr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/* type.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/* header length.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* element total length.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* include padding.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};</a:t>
            </a:r>
          </a:p>
          <a:p>
            <a:pPr marL="285750" indent="-285750">
              <a:buFontTx/>
              <a:buChar char="-"/>
            </a:pPr>
            <a:r>
              <a:rPr lang="en-US" dirty="0"/>
              <a:t>8 bytes trailing debug index.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24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62393"/>
            <a:ext cx="10515600" cy="2429123"/>
          </a:xfrm>
        </p:spPr>
        <p:txBody>
          <a:bodyPr>
            <a:normAutofit fontScale="90000"/>
          </a:bodyPr>
          <a:lstStyle/>
          <a:p>
            <a:r>
              <a:rPr lang="en-US" dirty="0"/>
              <a:t>Hyper-V’s soul:</a:t>
            </a:r>
            <a:br>
              <a:rPr lang="en-US" dirty="0"/>
            </a:br>
            <a:r>
              <a:rPr lang="en-US" dirty="0"/>
              <a:t>channel</a:t>
            </a:r>
            <a:br>
              <a:rPr lang="en-US" dirty="0"/>
            </a:br>
            <a:r>
              <a:rPr lang="en-US" u="sng" dirty="0"/>
              <a:t>KPIs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882349"/>
            <a:ext cx="10515600" cy="373711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hyperv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/include/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vmbus.h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hyperv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vmbus_chan.c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vmbus_chan_open</a:t>
            </a:r>
            <a:r>
              <a:rPr lang="en-US" dirty="0">
                <a:solidFill>
                  <a:schemeClr val="tx1"/>
                </a:solidFill>
              </a:rPr>
              <a:t> and friends.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Link FreeBSD provided RX/TX </a:t>
            </a:r>
            <a:r>
              <a:rPr lang="en-US" dirty="0" err="1">
                <a:solidFill>
                  <a:schemeClr val="tx1"/>
                </a:solidFill>
              </a:rPr>
              <a:t>bufring</a:t>
            </a:r>
            <a:r>
              <a:rPr lang="en-US" dirty="0">
                <a:solidFill>
                  <a:schemeClr val="tx1"/>
                </a:solidFill>
              </a:rPr>
              <a:t> memory with the </a:t>
            </a:r>
            <a:r>
              <a:rPr lang="en-US" dirty="0">
                <a:solidFill>
                  <a:srgbClr val="FF0000"/>
                </a:solidFill>
              </a:rPr>
              <a:t>channel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Bind the </a:t>
            </a:r>
            <a:r>
              <a:rPr lang="en-US" dirty="0">
                <a:solidFill>
                  <a:srgbClr val="FF0000"/>
                </a:solidFill>
              </a:rPr>
              <a:t>channel</a:t>
            </a:r>
            <a:r>
              <a:rPr lang="en-US" dirty="0">
                <a:solidFill>
                  <a:schemeClr val="tx1"/>
                </a:solidFill>
              </a:rPr>
              <a:t> to a specific CPU for interrupt generation.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vmbus_chan_close</a:t>
            </a:r>
            <a:r>
              <a:rPr lang="en-US" dirty="0">
                <a:solidFill>
                  <a:schemeClr val="tx1"/>
                </a:solidFill>
              </a:rPr>
              <a:t> and friends.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Revert everything accomplished by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vmbus_chan_open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vmbus_chan_recv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vmbus_chan_send</a:t>
            </a:r>
            <a:r>
              <a:rPr lang="en-US" dirty="0">
                <a:solidFill>
                  <a:schemeClr val="tx1"/>
                </a:solidFill>
              </a:rPr>
              <a:t> and friends.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Send/Receive element to/from </a:t>
            </a:r>
            <a:r>
              <a:rPr lang="en-US" dirty="0">
                <a:solidFill>
                  <a:srgbClr val="FF0000"/>
                </a:solidFill>
              </a:rPr>
              <a:t>channel</a:t>
            </a:r>
            <a:r>
              <a:rPr lang="en-US" dirty="0">
                <a:solidFill>
                  <a:schemeClr val="tx1"/>
                </a:solidFill>
              </a:rPr>
              <a:t> buffer rings.</a:t>
            </a:r>
          </a:p>
        </p:txBody>
      </p:sp>
    </p:spTree>
    <p:extLst>
      <p:ext uri="{BB962C8B-B14F-4D97-AF65-F5344CB8AC3E}">
        <p14:creationId xmlns:p14="http://schemas.microsoft.com/office/powerpoint/2010/main" val="261460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34809"/>
            <a:ext cx="10515600" cy="2852737"/>
          </a:xfrm>
        </p:spPr>
        <p:txBody>
          <a:bodyPr/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network controller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15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09091"/>
            <a:ext cx="10515600" cy="1840519"/>
          </a:xfrm>
        </p:spPr>
        <p:txBody>
          <a:bodyPr/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network controller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15370"/>
            <a:ext cx="10515600" cy="387228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Unlike real hardware, there are no CSRs.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Both control and data path use “Network Virtualization Service” messages.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We call it </a:t>
            </a:r>
            <a:r>
              <a:rPr lang="en-US" u="sng" dirty="0">
                <a:solidFill>
                  <a:schemeClr val="tx1"/>
                </a:solidFill>
              </a:rPr>
              <a:t>NVS message</a:t>
            </a:r>
            <a:r>
              <a:rPr lang="en-US" dirty="0">
                <a:solidFill>
                  <a:schemeClr val="tx1"/>
                </a:solidFill>
              </a:rPr>
              <a:t> later on.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Two control components: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Network Virtualization Service (</a:t>
            </a:r>
            <a:r>
              <a:rPr lang="en-US" u="sng" dirty="0">
                <a:solidFill>
                  <a:schemeClr val="tx1"/>
                </a:solidFill>
              </a:rPr>
              <a:t>NVS</a:t>
            </a:r>
            <a:r>
              <a:rPr lang="en-US" dirty="0">
                <a:solidFill>
                  <a:schemeClr val="tx1"/>
                </a:solidFill>
              </a:rPr>
              <a:t>).</a:t>
            </a:r>
          </a:p>
          <a:p>
            <a:pPr marL="1257300" lvl="2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Use NVS message directly.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NDIS.</a:t>
            </a:r>
          </a:p>
          <a:p>
            <a:pPr marL="1257300" lvl="2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Wrap RNDIS message in NVS message.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Data path uses RNDIS messages wrapped in NVS message.</a:t>
            </a:r>
          </a:p>
        </p:txBody>
      </p:sp>
    </p:spTree>
    <p:extLst>
      <p:ext uri="{BB962C8B-B14F-4D97-AF65-F5344CB8AC3E}">
        <p14:creationId xmlns:p14="http://schemas.microsoft.com/office/powerpoint/2010/main" val="1432219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88604"/>
            <a:ext cx="10515600" cy="1959789"/>
          </a:xfrm>
        </p:spPr>
        <p:txBody>
          <a:bodyPr>
            <a:normAutofit fontScale="90000"/>
          </a:bodyPr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network controller</a:t>
            </a:r>
            <a:br>
              <a:rPr lang="en-US" dirty="0"/>
            </a:br>
            <a:r>
              <a:rPr lang="en-US" sz="5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device_attach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63078"/>
            <a:ext cx="10515600" cy="3848432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Open the </a:t>
            </a:r>
            <a:r>
              <a:rPr lang="en-US" dirty="0">
                <a:solidFill>
                  <a:srgbClr val="FF0000"/>
                </a:solidFill>
              </a:rPr>
              <a:t>primary channel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Primary channel</a:t>
            </a:r>
            <a:r>
              <a:rPr lang="en-US" dirty="0">
                <a:solidFill>
                  <a:schemeClr val="tx1"/>
                </a:solidFill>
              </a:rPr>
              <a:t> is attached to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device_t</a:t>
            </a:r>
            <a:r>
              <a:rPr lang="en-US" dirty="0">
                <a:solidFill>
                  <a:schemeClr val="tx1"/>
                </a:solidFill>
              </a:rPr>
              <a:t> as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ivars</a:t>
            </a:r>
            <a:r>
              <a:rPr lang="en-US" dirty="0">
                <a:solidFill>
                  <a:schemeClr val="tx1"/>
                </a:solidFill>
              </a:rPr>
              <a:t> by </a:t>
            </a:r>
            <a:r>
              <a:rPr lang="en-US" dirty="0" err="1">
                <a:solidFill>
                  <a:schemeClr val="tx1"/>
                </a:solidFill>
              </a:rPr>
              <a:t>vmbus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All of the control NVS/RNDIS messages </a:t>
            </a:r>
            <a:r>
              <a:rPr lang="en-US" u="sng" dirty="0">
                <a:solidFill>
                  <a:schemeClr val="tx1"/>
                </a:solidFill>
              </a:rPr>
              <a:t>must</a:t>
            </a:r>
            <a:r>
              <a:rPr lang="en-US" dirty="0">
                <a:solidFill>
                  <a:schemeClr val="tx1"/>
                </a:solidFill>
              </a:rPr>
              <a:t> use </a:t>
            </a:r>
            <a:r>
              <a:rPr lang="en-US" dirty="0">
                <a:solidFill>
                  <a:srgbClr val="FF0000"/>
                </a:solidFill>
              </a:rPr>
              <a:t>primary channel</a:t>
            </a:r>
            <a:r>
              <a:rPr lang="en-US" dirty="0">
                <a:solidFill>
                  <a:schemeClr val="tx1"/>
                </a:solidFill>
              </a:rPr>
              <a:t> to send.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Initialize NVS.</a:t>
            </a:r>
          </a:p>
          <a:p>
            <a:pPr marL="800100" lvl="1" indent="-342900">
              <a:buFontTx/>
              <a:buChar char="-"/>
            </a:pPr>
            <a:r>
              <a:rPr lang="en-US" altLang="zh-CN" dirty="0">
                <a:solidFill>
                  <a:schemeClr val="tx1"/>
                </a:solidFill>
              </a:rPr>
              <a:t>Set MTU?!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chemeClr val="tx1"/>
                </a:solidFill>
              </a:rPr>
              <a:t>Cause headache when change MTU through </a:t>
            </a:r>
            <a:r>
              <a:rPr lang="en-US" altLang="zh-CN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ifnet.if_ioctl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Negotiate NDIS version.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Attach RX buffer, and chimney sending buffer.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Initialize NDIS.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TSO setup.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TX/RX checksum offload setup.</a:t>
            </a:r>
          </a:p>
        </p:txBody>
      </p:sp>
    </p:spTree>
    <p:extLst>
      <p:ext uri="{BB962C8B-B14F-4D97-AF65-F5344CB8AC3E}">
        <p14:creationId xmlns:p14="http://schemas.microsoft.com/office/powerpoint/2010/main" val="2730876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Hyper-V network controller:</a:t>
            </a:r>
            <a:br>
              <a:rPr lang="en-US" dirty="0"/>
            </a:br>
            <a:r>
              <a:rPr lang="en-US" dirty="0"/>
              <a:t>control messages on the TX buffer 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NVS message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82" y="1759035"/>
            <a:ext cx="2606076" cy="485978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RNDIS message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25" y="1750669"/>
            <a:ext cx="2795901" cy="4878562"/>
          </a:xfrm>
        </p:spPr>
      </p:pic>
    </p:spTree>
    <p:extLst>
      <p:ext uri="{BB962C8B-B14F-4D97-AF65-F5344CB8AC3E}">
        <p14:creationId xmlns:p14="http://schemas.microsoft.com/office/powerpoint/2010/main" val="2363042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85638"/>
            <a:ext cx="10515600" cy="2170707"/>
          </a:xfrm>
        </p:spPr>
        <p:txBody>
          <a:bodyPr>
            <a:normAutofit fontScale="90000"/>
          </a:bodyPr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network controller</a:t>
            </a:r>
            <a:br>
              <a:rPr lang="en-US" dirty="0"/>
            </a:br>
            <a:r>
              <a:rPr lang="en-US" sz="5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device_attach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826690"/>
            <a:ext cx="10515600" cy="3450866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Allocate </a:t>
            </a:r>
            <a:r>
              <a:rPr lang="en-US" dirty="0">
                <a:solidFill>
                  <a:srgbClr val="FF0000"/>
                </a:solidFill>
              </a:rPr>
              <a:t>sub-channel</a:t>
            </a:r>
            <a:r>
              <a:rPr lang="en-US" dirty="0">
                <a:solidFill>
                  <a:schemeClr val="tx1"/>
                </a:solidFill>
              </a:rPr>
              <a:t>s from NVS for multiple TX and RX rings support.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Each </a:t>
            </a:r>
            <a:r>
              <a:rPr lang="en-US" dirty="0">
                <a:solidFill>
                  <a:srgbClr val="FF0000"/>
                </a:solidFill>
              </a:rPr>
              <a:t>channel</a:t>
            </a:r>
            <a:r>
              <a:rPr lang="en-US" dirty="0">
                <a:solidFill>
                  <a:schemeClr val="tx1"/>
                </a:solidFill>
              </a:rPr>
              <a:t> consists one RX ring and one TX ring.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Synchronous operation.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Open all </a:t>
            </a:r>
            <a:r>
              <a:rPr lang="en-US" dirty="0">
                <a:solidFill>
                  <a:srgbClr val="FF0000"/>
                </a:solidFill>
              </a:rPr>
              <a:t>sub-channel</a:t>
            </a:r>
            <a:r>
              <a:rPr lang="en-US" dirty="0">
                <a:solidFill>
                  <a:schemeClr val="tx1"/>
                </a:solidFill>
              </a:rPr>
              <a:t>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For data path only.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Primary channel</a:t>
            </a:r>
            <a:r>
              <a:rPr lang="en-US" dirty="0">
                <a:solidFill>
                  <a:schemeClr val="tx1"/>
                </a:solidFill>
              </a:rPr>
              <a:t> is also used by data path.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Setup RSS Toeplitz key and redirect table.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Entry in redirect table contains relative index of channel.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0 for the </a:t>
            </a:r>
            <a:r>
              <a:rPr lang="en-US" dirty="0">
                <a:solidFill>
                  <a:srgbClr val="FF0000"/>
                </a:solidFill>
              </a:rPr>
              <a:t>primary channel</a:t>
            </a:r>
            <a:r>
              <a:rPr lang="en-US" dirty="0">
                <a:solidFill>
                  <a:schemeClr val="tx1"/>
                </a:solidFill>
              </a:rPr>
              <a:t>, 1 for the first </a:t>
            </a:r>
            <a:r>
              <a:rPr lang="en-US" dirty="0">
                <a:solidFill>
                  <a:srgbClr val="FF0000"/>
                </a:solidFill>
              </a:rPr>
              <a:t>sub-channel</a:t>
            </a:r>
            <a:r>
              <a:rPr lang="en-US" dirty="0">
                <a:solidFill>
                  <a:schemeClr val="tx1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913513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Hyper-V network controller:</a:t>
            </a:r>
            <a:br>
              <a:rPr lang="en-US" dirty="0"/>
            </a:br>
            <a:r>
              <a:rPr lang="en-US" dirty="0"/>
              <a:t>resources for 2 RX/TX rings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75" y="1690688"/>
            <a:ext cx="5243950" cy="5023872"/>
          </a:xfrm>
        </p:spPr>
      </p:pic>
    </p:spTree>
    <p:extLst>
      <p:ext uri="{BB962C8B-B14F-4D97-AF65-F5344CB8AC3E}">
        <p14:creationId xmlns:p14="http://schemas.microsoft.com/office/powerpoint/2010/main" val="328940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Hyper-V device tree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Hyper-V Generation 1 and Azure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" y="2837845"/>
            <a:ext cx="4847619" cy="301904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Hyper-V Generation 2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2837845"/>
            <a:ext cx="3838095" cy="3019048"/>
          </a:xfrm>
        </p:spPr>
      </p:pic>
    </p:spTree>
    <p:extLst>
      <p:ext uri="{BB962C8B-B14F-4D97-AF65-F5344CB8AC3E}">
        <p14:creationId xmlns:p14="http://schemas.microsoft.com/office/powerpoint/2010/main" val="2204994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Hyper-V network controller: RX path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6792"/>
            <a:ext cx="9900138" cy="5561225"/>
          </a:xfrm>
        </p:spPr>
      </p:pic>
    </p:spTree>
    <p:extLst>
      <p:ext uri="{BB962C8B-B14F-4D97-AF65-F5344CB8AC3E}">
        <p14:creationId xmlns:p14="http://schemas.microsoft.com/office/powerpoint/2010/main" val="4156331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Hyper-V network controller: TX path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" y="1573910"/>
            <a:ext cx="12083325" cy="4953500"/>
          </a:xfrm>
        </p:spPr>
      </p:pic>
    </p:spTree>
    <p:extLst>
      <p:ext uri="{BB962C8B-B14F-4D97-AF65-F5344CB8AC3E}">
        <p14:creationId xmlns:p14="http://schemas.microsoft.com/office/powerpoint/2010/main" val="4049233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Hyper-V network controller:</a:t>
            </a:r>
            <a:br>
              <a:rPr lang="en-US" dirty="0"/>
            </a:br>
            <a:r>
              <a:rPr lang="en-US" dirty="0"/>
              <a:t>chimney sending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" y="1594832"/>
            <a:ext cx="11996909" cy="5171167"/>
          </a:xfrm>
        </p:spPr>
      </p:pic>
    </p:spTree>
    <p:extLst>
      <p:ext uri="{BB962C8B-B14F-4D97-AF65-F5344CB8AC3E}">
        <p14:creationId xmlns:p14="http://schemas.microsoft.com/office/powerpoint/2010/main" val="3568018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55583"/>
            <a:ext cx="10515600" cy="2683358"/>
          </a:xfrm>
        </p:spPr>
        <p:txBody>
          <a:bodyPr/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network controller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Caveat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33138"/>
            <a:ext cx="10515600" cy="28972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Extra care must be taken when change MTU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MTU is a setting for NVS during NVS initialization.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To change MTU: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Destroy RNDIS.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Destroy NVS.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Reinitialize NVS and RNDIS like what we do in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device_attach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5974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01256"/>
            <a:ext cx="10515600" cy="2332134"/>
          </a:xfrm>
        </p:spPr>
        <p:txBody>
          <a:bodyPr>
            <a:normAutofit fontScale="90000"/>
          </a:bodyPr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network controller</a:t>
            </a:r>
            <a:br>
              <a:rPr lang="en-US" dirty="0"/>
            </a:br>
            <a:r>
              <a:rPr lang="en-US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27336"/>
            <a:ext cx="10515600" cy="21338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Source code: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hyperv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netvsc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if_hn.c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hyperv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netvsc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hn_nvs.c</a:t>
            </a:r>
            <a:r>
              <a:rPr lang="en-US" dirty="0">
                <a:solidFill>
                  <a:schemeClr val="tx1"/>
                </a:solidFill>
              </a:rPr>
              <a:t> (Network Virtualization Service)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hyperv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netvsc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hn_rndis.c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(RNDIS)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84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309854"/>
            <a:ext cx="10515600" cy="1966374"/>
          </a:xfrm>
        </p:spPr>
        <p:txBody>
          <a:bodyPr/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PCI SR-IOV/pass-through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58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37929"/>
            <a:ext cx="10515600" cy="2697895"/>
          </a:xfrm>
        </p:spPr>
        <p:txBody>
          <a:bodyPr/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PCI SR-IOV/pass-through</a:t>
            </a:r>
            <a:br>
              <a:rPr lang="en-US" dirty="0"/>
            </a:br>
            <a:r>
              <a:rPr lang="en-US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399183"/>
            <a:ext cx="10515600" cy="324413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Hyper-V does </a:t>
            </a:r>
            <a:r>
              <a:rPr lang="en-US" u="sng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emulate a full-fledged PCI bridge.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 cooperative PCI bridge driver is needed on FreeBSD.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Handle PCI configuration space accessing.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Setup BARs for SR-IOV/passed-through devices.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Remap MSI/MSI-X data and address.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One PCI bridge per SR-IOV/passed-through device.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As of this write.</a:t>
            </a:r>
          </a:p>
        </p:txBody>
      </p:sp>
    </p:spTree>
    <p:extLst>
      <p:ext uri="{BB962C8B-B14F-4D97-AF65-F5344CB8AC3E}">
        <p14:creationId xmlns:p14="http://schemas.microsoft.com/office/powerpoint/2010/main" val="3717282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98175"/>
            <a:ext cx="10515600" cy="2419598"/>
          </a:xfrm>
        </p:spPr>
        <p:txBody>
          <a:bodyPr>
            <a:normAutofit fontScale="90000"/>
          </a:bodyPr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PCI SR-IOV/pass-through</a:t>
            </a:r>
            <a:br>
              <a:rPr lang="en-US" dirty="0"/>
            </a:br>
            <a:r>
              <a:rPr lang="en-US" dirty="0"/>
              <a:t>Usable memory mapped I/O 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93665"/>
            <a:ext cx="10515600" cy="3434963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Required by: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PCI configuration space access.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SR-IOV/passed-though device’s BARs.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Where to find them,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AcpiWalkResources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(…, “_CRS”, …)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800100" lvl="1" indent="-34290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acpi0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_CRS</a:t>
            </a:r>
            <a:r>
              <a:rPr lang="en-US" dirty="0">
                <a:solidFill>
                  <a:schemeClr val="tx1"/>
                </a:solidFill>
              </a:rPr>
              <a:t> (none, as of this write).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ACPI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_CRS</a:t>
            </a:r>
            <a:r>
              <a:rPr lang="en-US" dirty="0">
                <a:solidFill>
                  <a:schemeClr val="tx1"/>
                </a:solidFill>
              </a:rPr>
              <a:t> (none, as of this write).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For Generation 1 Hyper-V, host-</a:t>
            </a:r>
            <a:r>
              <a:rPr lang="en-US" dirty="0" err="1">
                <a:solidFill>
                  <a:schemeClr val="tx1"/>
                </a:solidFill>
              </a:rPr>
              <a:t>pci</a:t>
            </a:r>
            <a:r>
              <a:rPr lang="en-US" dirty="0">
                <a:solidFill>
                  <a:schemeClr val="tx1"/>
                </a:solidFill>
              </a:rPr>
              <a:t> bridge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_CRS</a:t>
            </a:r>
            <a:r>
              <a:rPr lang="en-US" dirty="0">
                <a:solidFill>
                  <a:schemeClr val="tx1"/>
                </a:solidFill>
              </a:rPr>
              <a:t>, i.e.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pcib0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_CRS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For Generation 2 Hyper-V, ACPI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ACPI0004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_CRS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Prefer high 32-bits MMIO spaces for 64-bits BARs.</a:t>
            </a:r>
          </a:p>
        </p:txBody>
      </p:sp>
    </p:spTree>
    <p:extLst>
      <p:ext uri="{BB962C8B-B14F-4D97-AF65-F5344CB8AC3E}">
        <p14:creationId xmlns:p14="http://schemas.microsoft.com/office/powerpoint/2010/main" val="2499297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09207"/>
            <a:ext cx="10515600" cy="2650186"/>
          </a:xfrm>
        </p:spPr>
        <p:txBody>
          <a:bodyPr>
            <a:normAutofit fontScale="90000"/>
          </a:bodyPr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PCI SR-IOV/pass-through</a:t>
            </a:r>
            <a:br>
              <a:rPr lang="en-US" dirty="0"/>
            </a:br>
            <a:r>
              <a:rPr lang="en-US" dirty="0"/>
              <a:t>Usable memory mapped I/O 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13584"/>
            <a:ext cx="10515600" cy="202758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Implemented in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hyperv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vmbus.c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vmbus_get_mmio_res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pcib_host_res</a:t>
            </a:r>
            <a:r>
              <a:rPr lang="en-US" dirty="0">
                <a:solidFill>
                  <a:schemeClr val="tx1"/>
                </a:solidFill>
              </a:rPr>
              <a:t> KPIs to maintain usable spaces.</a:t>
            </a:r>
          </a:p>
        </p:txBody>
      </p:sp>
    </p:spTree>
    <p:extLst>
      <p:ext uri="{BB962C8B-B14F-4D97-AF65-F5344CB8AC3E}">
        <p14:creationId xmlns:p14="http://schemas.microsoft.com/office/powerpoint/2010/main" val="3305324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5724"/>
            <a:ext cx="10515600" cy="2852737"/>
          </a:xfrm>
        </p:spPr>
        <p:txBody>
          <a:bodyPr/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PCI SR-IOV/pass-through</a:t>
            </a:r>
            <a:br>
              <a:rPr lang="en-US" dirty="0"/>
            </a:br>
            <a:r>
              <a:rPr lang="en-US" dirty="0"/>
              <a:t>PCI Bridge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47823"/>
            <a:ext cx="10515600" cy="252349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primary channel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sub-channel</a:t>
            </a:r>
            <a:r>
              <a:rPr lang="en-US" dirty="0">
                <a:solidFill>
                  <a:schemeClr val="tx1"/>
                </a:solidFill>
              </a:rPr>
              <a:t>s; not a device used for heavy I/O.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DEFINE_CLASS_0(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pcib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…)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Most of the device methods inherited from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dev/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pcib.c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 small set of device methods require overridden.</a:t>
            </a:r>
          </a:p>
        </p:txBody>
      </p:sp>
    </p:spTree>
    <p:extLst>
      <p:ext uri="{BB962C8B-B14F-4D97-AF65-F5344CB8AC3E}">
        <p14:creationId xmlns:p14="http://schemas.microsoft.com/office/powerpoint/2010/main" val="330562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2437"/>
            <a:ext cx="3932237" cy="1069975"/>
          </a:xfrm>
        </p:spPr>
        <p:txBody>
          <a:bodyPr/>
          <a:lstStyle/>
          <a:p>
            <a:r>
              <a:rPr lang="en-US" dirty="0"/>
              <a:t>Hyper-V device driver directory layout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5" y="1522412"/>
            <a:ext cx="4533210" cy="41995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3119"/>
            <a:ext cx="4893102" cy="407106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/>
              <a:t>.  The parent of all Hyper-V devices.  It also contains code for early initialization, i.e. before any drivers are loaded.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storvsc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/>
              <a:t>.  Synthetic SCSI controller driver.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netvsc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/>
              <a:t>.  Synthetic network controller driver.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pcib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/>
              <a:t>.  PCI bridge driver for SR-IOV/pass-through.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input/</a:t>
            </a:r>
            <a:r>
              <a:rPr lang="en-US" dirty="0"/>
              <a:t>.  Synthetic keyboard driver.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utilities/</a:t>
            </a:r>
            <a:r>
              <a:rPr lang="en-US" dirty="0"/>
              <a:t>.  Drivers for KVP, VSS, time synchronization etc.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include/</a:t>
            </a:r>
            <a:r>
              <a:rPr lang="en-US" dirty="0"/>
              <a:t>.  Shared header files; exposed by the </a:t>
            </a:r>
            <a:r>
              <a:rPr lang="en-US" dirty="0" err="1"/>
              <a:t>vmbus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808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96956"/>
            <a:ext cx="10515600" cy="2793310"/>
          </a:xfrm>
        </p:spPr>
        <p:txBody>
          <a:bodyPr>
            <a:normAutofit/>
          </a:bodyPr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PCI SR-IOV/pass-through</a:t>
            </a:r>
            <a:br>
              <a:rPr lang="en-US" dirty="0"/>
            </a:br>
            <a:r>
              <a:rPr lang="en-US" dirty="0"/>
              <a:t>Device method overrides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1576"/>
            <a:ext cx="10515600" cy="2941982"/>
          </a:xfrm>
        </p:spPr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pcib_config_read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pcib_config_write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Through 4KB aligned (size 8KB) memory mapped I/O space.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Allocated from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Negotiated with Hyper-V, before it can be used.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e.g. PCI capabilities.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Some come from Hyper-V provided data directly.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e.g. Device id and vendor id.</a:t>
            </a:r>
          </a:p>
        </p:txBody>
      </p:sp>
    </p:spTree>
    <p:extLst>
      <p:ext uri="{BB962C8B-B14F-4D97-AF65-F5344CB8AC3E}">
        <p14:creationId xmlns:p14="http://schemas.microsoft.com/office/powerpoint/2010/main" val="4125396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63934"/>
            <a:ext cx="10515600" cy="2689943"/>
          </a:xfrm>
        </p:spPr>
        <p:txBody>
          <a:bodyPr/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PCI SR-IOV/pass-through</a:t>
            </a:r>
            <a:br>
              <a:rPr lang="en-US" dirty="0"/>
            </a:br>
            <a:r>
              <a:rPr lang="en-US" dirty="0"/>
              <a:t>Device method overrides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36504"/>
            <a:ext cx="10515600" cy="2507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Resource management device methods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Most of them just pass the calls to the parent, i.e.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Only memory mapped I/O is supported.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Rely on FreeBSD’s generic </a:t>
            </a:r>
            <a:r>
              <a:rPr lang="en-US" dirty="0" err="1">
                <a:solidFill>
                  <a:schemeClr val="tx1"/>
                </a:solidFill>
              </a:rPr>
              <a:t>pci</a:t>
            </a:r>
            <a:r>
              <a:rPr lang="en-US" dirty="0">
                <a:solidFill>
                  <a:schemeClr val="tx1"/>
                </a:solidFill>
              </a:rPr>
              <a:t> code to setup the BARs of SR-IOV/passed-through devices.</a:t>
            </a:r>
          </a:p>
        </p:txBody>
      </p:sp>
    </p:spTree>
    <p:extLst>
      <p:ext uri="{BB962C8B-B14F-4D97-AF65-F5344CB8AC3E}">
        <p14:creationId xmlns:p14="http://schemas.microsoft.com/office/powerpoint/2010/main" val="3744346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33345"/>
            <a:ext cx="10515600" cy="2642236"/>
          </a:xfrm>
        </p:spPr>
        <p:txBody>
          <a:bodyPr/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PCI SR-IOV/pass-through</a:t>
            </a:r>
            <a:br>
              <a:rPr lang="en-US" dirty="0"/>
            </a:br>
            <a:r>
              <a:rPr lang="en-US" dirty="0"/>
              <a:t>Device method overrides 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62794"/>
            <a:ext cx="10515600" cy="3228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Interrupt management device methods.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Only MSI/MSI-X are supported.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Most of them just pass the calls to the parent, i.e.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pcib_map_msi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Use the MSI/MSI-X data/address from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nexus</a:t>
            </a:r>
            <a:r>
              <a:rPr lang="en-US" dirty="0">
                <a:solidFill>
                  <a:schemeClr val="tx1"/>
                </a:solidFill>
              </a:rPr>
              <a:t> as input to Hyper-V.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Hyper-V sends back “remapped” MSI/MSI-X data/address.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The “remapped” MSI/MSI-X data/address will be written to the device.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1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Hyper-V PCI SR-IOV/pass-through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27" y="1300430"/>
            <a:ext cx="4698670" cy="5561167"/>
          </a:xfrm>
        </p:spPr>
      </p:pic>
    </p:spTree>
    <p:extLst>
      <p:ext uri="{BB962C8B-B14F-4D97-AF65-F5344CB8AC3E}">
        <p14:creationId xmlns:p14="http://schemas.microsoft.com/office/powerpoint/2010/main" val="1667598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85638"/>
            <a:ext cx="10515600" cy="2729699"/>
          </a:xfrm>
        </p:spPr>
        <p:txBody>
          <a:bodyPr/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PCI SR-IOV/pass-through</a:t>
            </a:r>
            <a:br>
              <a:rPr lang="en-US" dirty="0"/>
            </a:br>
            <a:r>
              <a:rPr lang="en-US" dirty="0"/>
              <a:t>Network SR-IOV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343524"/>
            <a:ext cx="10515600" cy="329979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The only tested type of SR-IOV devices so far.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Tightly coupled with Hyper-V synthetic network devices.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Share the same MAC address.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Require cooperation from Hyper-V synthetic network device driver.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Switch data path to/from SR-IOV device.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ifnet_event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ifaddr_event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EVENTHANDLER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Once SR-IOV controls data path, pretend that the </a:t>
            </a:r>
            <a:r>
              <a:rPr lang="en-US" dirty="0" err="1">
                <a:solidFill>
                  <a:schemeClr val="tx1"/>
                </a:solidFill>
              </a:rPr>
              <a:t>RXed</a:t>
            </a:r>
            <a:r>
              <a:rPr lang="en-US" dirty="0">
                <a:solidFill>
                  <a:schemeClr val="tx1"/>
                </a:solidFill>
              </a:rPr>
              <a:t> packets are from SR-IOV device.</a:t>
            </a:r>
          </a:p>
          <a:p>
            <a:pPr marL="800100" lvl="1" indent="-342900">
              <a:buFontTx/>
              <a:buChar char="-"/>
            </a:pPr>
            <a:endParaRPr lang="en-US" dirty="0"/>
          </a:p>
          <a:p>
            <a:pPr marL="800100" lvl="1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35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66900"/>
            <a:ext cx="10515600" cy="2603845"/>
          </a:xfrm>
        </p:spPr>
        <p:txBody>
          <a:bodyPr/>
          <a:lstStyle/>
          <a:p>
            <a:r>
              <a:rPr lang="en-US" dirty="0"/>
              <a:t>Hyper-V driver example:</a:t>
            </a:r>
            <a:br>
              <a:rPr lang="en-US" dirty="0"/>
            </a:br>
            <a:r>
              <a:rPr lang="en-US" dirty="0"/>
              <a:t>PCI SR-IOV/pass-through</a:t>
            </a:r>
            <a:br>
              <a:rPr lang="en-US" dirty="0"/>
            </a:br>
            <a:r>
              <a:rPr lang="en-US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68750"/>
            <a:ext cx="10515600" cy="229290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Source code: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hyperv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vmbus.c</a:t>
            </a:r>
            <a:r>
              <a:rPr lang="en-US" dirty="0">
                <a:solidFill>
                  <a:schemeClr val="tx1"/>
                </a:solidFill>
              </a:rPr>
              <a:t> (usable memory mapped I/O space)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hyperv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pcib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vmbus_pcib.c</a:t>
            </a:r>
            <a:r>
              <a:rPr lang="en-US" dirty="0">
                <a:solidFill>
                  <a:schemeClr val="tx1"/>
                </a:solidFill>
              </a:rPr>
              <a:t> (PCI bridge)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hyperv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netvsc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if_hn.c</a:t>
            </a:r>
            <a:r>
              <a:rPr lang="en-US" dirty="0">
                <a:solidFill>
                  <a:schemeClr val="tx1"/>
                </a:solidFill>
              </a:rPr>
              <a:t> (Network SR-IOV)</a:t>
            </a:r>
          </a:p>
        </p:txBody>
      </p:sp>
    </p:spTree>
    <p:extLst>
      <p:ext uri="{BB962C8B-B14F-4D97-AF65-F5344CB8AC3E}">
        <p14:creationId xmlns:p14="http://schemas.microsoft.com/office/powerpoint/2010/main" val="56418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930512"/>
            <a:ext cx="10515600" cy="1061292"/>
          </a:xfrm>
        </p:spPr>
        <p:txBody>
          <a:bodyPr/>
          <a:lstStyle/>
          <a:p>
            <a:r>
              <a:rPr lang="en-US" dirty="0"/>
              <a:t>Before any drivers are loaded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810786"/>
            <a:ext cx="10515600" cy="327886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Confirm that the underlying hypervisor </a:t>
            </a:r>
            <a:r>
              <a:rPr lang="en-US" u="sng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Hyper-V.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Some hypervisor emulates Hyper-V’s signature.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Register guest OS type through MSR.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This is one of the bits that you may want to customize.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Create </a:t>
            </a:r>
            <a:r>
              <a:rPr lang="en-US" dirty="0" err="1">
                <a:solidFill>
                  <a:schemeClr val="tx1"/>
                </a:solidFill>
              </a:rPr>
              <a:t>Hypercall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Hypercall</a:t>
            </a:r>
            <a:r>
              <a:rPr lang="en-US">
                <a:solidFill>
                  <a:schemeClr val="tx1"/>
                </a:solidFill>
              </a:rPr>
              <a:t>: relatively heavy </a:t>
            </a:r>
            <a:r>
              <a:rPr lang="en-US" dirty="0">
                <a:solidFill>
                  <a:schemeClr val="tx1"/>
                </a:solidFill>
              </a:rPr>
              <a:t>weight Hyper-V/guest communication mechanism.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Utilize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SYSINIT</a:t>
            </a:r>
            <a:r>
              <a:rPr lang="en-US" dirty="0">
                <a:solidFill>
                  <a:schemeClr val="tx1"/>
                </a:solidFill>
              </a:rPr>
              <a:t>; run before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SI_SUB_DRIVERS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SI_ORDER_ANY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Source code: </a:t>
            </a:r>
            <a:r>
              <a:rPr 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dev/</a:t>
            </a:r>
            <a:r>
              <a:rPr 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hyperv</a:t>
            </a:r>
            <a:r>
              <a:rPr 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sz="19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9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hyperv.c</a:t>
            </a:r>
            <a:endParaRPr lang="en-US" sz="19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8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93952"/>
            <a:ext cx="10515600" cy="1489296"/>
          </a:xfrm>
        </p:spPr>
        <p:txBody>
          <a:bodyPr/>
          <a:lstStyle/>
          <a:p>
            <a:r>
              <a:rPr lang="en-US" dirty="0"/>
              <a:t>Hyper-V </a:t>
            </a:r>
            <a:r>
              <a:rPr lang="en-US" dirty="0" err="1"/>
              <a:t>vmbus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9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01139"/>
            <a:ext cx="10515600" cy="1800763"/>
          </a:xfrm>
        </p:spPr>
        <p:txBody>
          <a:bodyPr/>
          <a:lstStyle/>
          <a:p>
            <a:r>
              <a:rPr lang="en-US" dirty="0"/>
              <a:t>Hyper-V </a:t>
            </a:r>
            <a:r>
              <a:rPr lang="en-US" dirty="0" err="1"/>
              <a:t>vmbus</a:t>
            </a:r>
            <a:r>
              <a:rPr lang="en-US" dirty="0"/>
              <a:t> and FreeBSD’s </a:t>
            </a:r>
            <a:r>
              <a:rPr lang="en-US" dirty="0" err="1"/>
              <a:t>newbus</a:t>
            </a:r>
            <a:r>
              <a:rPr lang="en-US" dirty="0"/>
              <a:t>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588150"/>
            <a:ext cx="10515600" cy="3716186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device_identify</a:t>
            </a:r>
            <a:r>
              <a:rPr lang="en-US" dirty="0">
                <a:solidFill>
                  <a:schemeClr val="tx1"/>
                </a:solidFill>
              </a:rPr>
              <a:t> device method and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DRIVER_MODULE</a:t>
            </a:r>
            <a:r>
              <a:rPr lang="en-US" dirty="0">
                <a:solidFill>
                  <a:schemeClr val="tx1"/>
                </a:solidFill>
              </a:rPr>
              <a:t> macro is convenient to attach child device:</a:t>
            </a:r>
          </a:p>
          <a:p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static </a:t>
            </a:r>
            <a:r>
              <a:rPr lang="en-US" sz="2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device_method_t</a:t>
            </a: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vmbus_methods</a:t>
            </a: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= {</a:t>
            </a:r>
          </a:p>
          <a:p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DEVMETHOD(</a:t>
            </a:r>
            <a:r>
              <a:rPr lang="en-US" sz="2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device_identify</a:t>
            </a: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          </a:t>
            </a:r>
            <a:r>
              <a:rPr lang="en-US" sz="2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vmbus_identify</a:t>
            </a: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</a:p>
          <a:p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DRIVER_MODULE(</a:t>
            </a:r>
            <a:r>
              <a:rPr lang="en-US" sz="2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pcib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vmbus_driver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vmbus_devclass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NULL, NULL);</a:t>
            </a:r>
          </a:p>
          <a:p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</a:p>
          <a:p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static void</a:t>
            </a:r>
          </a:p>
          <a:p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vmbus_identify</a:t>
            </a: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driver_t</a:t>
            </a: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*, </a:t>
            </a:r>
            <a:r>
              <a:rPr lang="en-US" sz="2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device_t</a:t>
            </a:r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parent)</a:t>
            </a:r>
          </a:p>
          <a:p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…</a:t>
            </a:r>
          </a:p>
          <a:p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device_add_child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(parent, ”</a:t>
            </a:r>
            <a:r>
              <a:rPr lang="en-US" sz="2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</a:t>
            </a:r>
            <a:r>
              <a:rPr lang="en-US" sz="2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”, -1);</a:t>
            </a:r>
          </a:p>
          <a:p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Only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>
                <a:solidFill>
                  <a:schemeClr val="tx1"/>
                </a:solidFill>
              </a:rPr>
              <a:t> effective lines of code are needed to hook vmbus0 to pcib0.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48847"/>
            <a:ext cx="10515600" cy="1816665"/>
          </a:xfrm>
        </p:spPr>
        <p:txBody>
          <a:bodyPr/>
          <a:lstStyle/>
          <a:p>
            <a:r>
              <a:rPr lang="en-US" dirty="0"/>
              <a:t>Hyper-V </a:t>
            </a:r>
            <a:r>
              <a:rPr lang="en-US" dirty="0" err="1"/>
              <a:t>vmbus</a:t>
            </a:r>
            <a:r>
              <a:rPr lang="en-US" dirty="0"/>
              <a:t> and FreeBSD’s </a:t>
            </a:r>
            <a:r>
              <a:rPr lang="en-US" dirty="0" err="1"/>
              <a:t>newbus</a:t>
            </a:r>
            <a:r>
              <a:rPr lang="en-US" dirty="0"/>
              <a:t>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460929"/>
            <a:ext cx="10515600" cy="384048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The parent device will have to be cooperative.  Here is the one-liner, which is the last missing piece of the puzzle: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dev/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acpica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acpi_pcib_acpi.c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static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acpi_pcib_acpi_attach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dev)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…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/* call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device_identify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potential children. */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bus_generic_probe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(dev);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device_add_child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(dev, "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-1) == NULL) {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…</a:t>
            </a:r>
          </a:p>
          <a:p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1685"/>
            <a:ext cx="10515600" cy="1840519"/>
          </a:xfrm>
        </p:spPr>
        <p:txBody>
          <a:bodyPr/>
          <a:lstStyle/>
          <a:p>
            <a:r>
              <a:rPr lang="en-US" dirty="0"/>
              <a:t>Hyper-V </a:t>
            </a:r>
            <a:r>
              <a:rPr lang="en-US" dirty="0" err="1"/>
              <a:t>vmbus</a:t>
            </a:r>
            <a:r>
              <a:rPr lang="en-US" dirty="0"/>
              <a:t> and FreeBSD’s </a:t>
            </a:r>
            <a:r>
              <a:rPr lang="en-US" dirty="0" err="1"/>
              <a:t>newbus</a:t>
            </a:r>
            <a:r>
              <a:rPr lang="en-US" dirty="0"/>
              <a:t>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95531"/>
            <a:ext cx="10515600" cy="209412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device_attach</a:t>
            </a:r>
            <a:r>
              <a:rPr lang="en-US" dirty="0">
                <a:solidFill>
                  <a:schemeClr val="tx1"/>
                </a:solidFill>
              </a:rPr>
              <a:t> device method has some special requirement: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All available APs must be activated, since it needs to read/write per-</a:t>
            </a:r>
            <a:r>
              <a:rPr lang="en-US" dirty="0" err="1">
                <a:solidFill>
                  <a:schemeClr val="tx1"/>
                </a:solidFill>
              </a:rPr>
              <a:t>cpu</a:t>
            </a:r>
            <a:r>
              <a:rPr lang="en-US" dirty="0">
                <a:solidFill>
                  <a:schemeClr val="tx1"/>
                </a:solidFill>
              </a:rPr>
              <a:t> MSRs.</a:t>
            </a:r>
          </a:p>
          <a:p>
            <a:pPr marL="800100" lvl="1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Properly functioning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pause(9)</a:t>
            </a:r>
            <a:r>
              <a:rPr lang="en-US" dirty="0">
                <a:solidFill>
                  <a:schemeClr val="tx1"/>
                </a:solidFill>
              </a:rPr>
              <a:t> is required.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In the end, the heavy lift of the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vmbus_attach</a:t>
            </a:r>
            <a:r>
              <a:rPr lang="en-US" dirty="0">
                <a:solidFill>
                  <a:schemeClr val="tx1"/>
                </a:solidFill>
              </a:rPr>
              <a:t> is deferred to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config_intrhook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800100" lvl="1" indent="-34290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vmbus_doattach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04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1752</Words>
  <Application>Microsoft Office PowerPoint</Application>
  <PresentationFormat>Widescreen</PresentationFormat>
  <Paragraphs>328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等线</vt:lpstr>
      <vt:lpstr>Arial</vt:lpstr>
      <vt:lpstr>Calibri</vt:lpstr>
      <vt:lpstr>Calibri Light</vt:lpstr>
      <vt:lpstr>Courier New</vt:lpstr>
      <vt:lpstr>Office Theme</vt:lpstr>
      <vt:lpstr>A walk-through of FreeBSD Hyper-V device drivers</vt:lpstr>
      <vt:lpstr>What’s Hyper-V/Azure</vt:lpstr>
      <vt:lpstr>Typical Hyper-V device tree</vt:lpstr>
      <vt:lpstr>Hyper-V device driver directory layout</vt:lpstr>
      <vt:lpstr>Before any drivers are loaded</vt:lpstr>
      <vt:lpstr>Hyper-V vmbus</vt:lpstr>
      <vt:lpstr>Hyper-V vmbus and FreeBSD’s newbus framework</vt:lpstr>
      <vt:lpstr>Hyper-V vmbus and FreeBSD’s newbus framework</vt:lpstr>
      <vt:lpstr>Hyper-V vmbus and FreeBSD’s newbus framework</vt:lpstr>
      <vt:lpstr>Hyper-V’s soul: channel (a quick glance)</vt:lpstr>
      <vt:lpstr>Hyper-V vmbus resource allocation</vt:lpstr>
      <vt:lpstr>Hyper-V vmbus resource allocation</vt:lpstr>
      <vt:lpstr>Hyper-V device discovery</vt:lpstr>
      <vt:lpstr>Hyper-V device discovery</vt:lpstr>
      <vt:lpstr>Hyper-V device hot-plug</vt:lpstr>
      <vt:lpstr>Hyper-V device attachment </vt:lpstr>
      <vt:lpstr>Hyper-V device hot-remove</vt:lpstr>
      <vt:lpstr>Hyper-V device detachment </vt:lpstr>
      <vt:lpstr>Hyper-V vmbus summary</vt:lpstr>
      <vt:lpstr>Hyper-V’s soul: channel (a close look)</vt:lpstr>
      <vt:lpstr>Hyper-V’s soul: channel buffer ring</vt:lpstr>
      <vt:lpstr>Hyper-V’s soul: channel buffer ring element</vt:lpstr>
      <vt:lpstr>Hyper-V’s soul: channel KPIs</vt:lpstr>
      <vt:lpstr>Hyper-V driver example: network controller</vt:lpstr>
      <vt:lpstr>Hyper-V driver example: network controller</vt:lpstr>
      <vt:lpstr>Hyper-V driver example: network controller device_attach</vt:lpstr>
      <vt:lpstr>Hyper-V network controller: control messages on the TX buffer ring</vt:lpstr>
      <vt:lpstr>Hyper-V driver example: network controller device_attach</vt:lpstr>
      <vt:lpstr>Hyper-V network controller: resources for 2 RX/TX rings</vt:lpstr>
      <vt:lpstr>Hyper-V network controller: RX path</vt:lpstr>
      <vt:lpstr>Hyper-V network controller: TX path</vt:lpstr>
      <vt:lpstr>Hyper-V network controller: chimney sending</vt:lpstr>
      <vt:lpstr>Hyper-V driver example: network controller Caveat</vt:lpstr>
      <vt:lpstr>Hyper-V driver example: network controller Summary</vt:lpstr>
      <vt:lpstr>Hyper-V driver example: PCI SR-IOV/pass-through</vt:lpstr>
      <vt:lpstr>Hyper-V driver example: PCI SR-IOV/pass-through Background</vt:lpstr>
      <vt:lpstr>Hyper-V driver example: PCI SR-IOV/pass-through Usable memory mapped I/O space</vt:lpstr>
      <vt:lpstr>Hyper-V driver example: PCI SR-IOV/pass-through Usable memory mapped I/O space</vt:lpstr>
      <vt:lpstr>Hyper-V driver example: PCI SR-IOV/pass-through PCI Bridge</vt:lpstr>
      <vt:lpstr>Hyper-V driver example: PCI SR-IOV/pass-through Device method overrides (1)</vt:lpstr>
      <vt:lpstr>Hyper-V driver example: PCI SR-IOV/pass-through Device method overrides (2)</vt:lpstr>
      <vt:lpstr>Hyper-V driver example: PCI SR-IOV/pass-through Device method overrides (3)</vt:lpstr>
      <vt:lpstr>Hyper-V PCI SR-IOV/pass-through</vt:lpstr>
      <vt:lpstr>Hyper-V driver example: PCI SR-IOV/pass-through Network SR-IOV</vt:lpstr>
      <vt:lpstr>Hyper-V driver example: PCI SR-IOV/pass-through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walk-through of FreeBSD Hyper-V device drivers</dc:title>
  <dc:creator>Yanmin Qiao</dc:creator>
  <cp:lastModifiedBy>Yanmin Qiao</cp:lastModifiedBy>
  <cp:revision>118</cp:revision>
  <dcterms:created xsi:type="dcterms:W3CDTF">2017-05-04T05:12:55Z</dcterms:created>
  <dcterms:modified xsi:type="dcterms:W3CDTF">2017-05-23T08:36:33Z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SetBy">
    <vt:lpwstr>yaqia@microsoft.com</vt:lpwstr>
  </property>
  <property fmtid="{D5CDD505-2E9C-101B-9397-08002B2CF9AE}" pid="6" name="MSIP_Label_f42aa342-8706-4288-bd11-ebb85995028c_SetDate">
    <vt:lpwstr>2017-05-04T13:44:40.9350056+08:00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